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  <p:sldMasterId id="2147483655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6413" cy="91424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3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7" y="687387"/>
            <a:ext cx="4568825" cy="34258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912812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912812" y="4343400"/>
            <a:ext cx="50292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7388"/>
            <a:ext cx="4568825" cy="34258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912812" y="4343400"/>
            <a:ext cx="50292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7388"/>
            <a:ext cx="4568825" cy="34258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912812" y="4343400"/>
            <a:ext cx="50292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7388"/>
            <a:ext cx="4568825" cy="34258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912812" y="4343400"/>
            <a:ext cx="50292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7388"/>
            <a:ext cx="4568825" cy="34258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912812" y="4343400"/>
            <a:ext cx="50292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7388"/>
            <a:ext cx="4568825" cy="34258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912812" y="4343400"/>
            <a:ext cx="50292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7388"/>
            <a:ext cx="4568825" cy="34258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912812" y="4343400"/>
            <a:ext cx="50292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7388"/>
            <a:ext cx="4568825" cy="34258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912812" y="4343400"/>
            <a:ext cx="50292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7388"/>
            <a:ext cx="4568825" cy="34258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912812" y="4343400"/>
            <a:ext cx="50292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7388"/>
            <a:ext cx="4568825" cy="34258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layout with centered title and subtitle placeholder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■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7159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lvl="2" indent="-9143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lvl="3" indent="-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lvl="4" indent="-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114550" marR="0" lvl="5" indent="-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00350" marR="0" lvl="6" indent="-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29050" marR="0" lvl="7" indent="-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200650" marR="0" lvl="8" indent="-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050925" y="1574800"/>
            <a:ext cx="7658100" cy="43100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■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7159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lvl="2" indent="-9143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lvl="3" indent="-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lvl="4" indent="-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114550" marR="0" lvl="5" indent="-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00350" marR="0" lvl="6" indent="-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29050" marR="0" lvl="7" indent="-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200650" marR="0" lvl="8" indent="-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1050925" y="1574800"/>
            <a:ext cx="7658100" cy="4310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■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7159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lvl="2" indent="-9143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lvl="3" indent="-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lvl="4" indent="-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114550" marR="0" lvl="5" indent="-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00350" marR="0" lvl="6" indent="-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29050" marR="0" lvl="7" indent="-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200650" marR="0" lvl="8" indent="-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, text on left, text on righ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4019550" y="1047750"/>
            <a:ext cx="5122862" cy="38100"/>
          </a:xfrm>
          <a:prstGeom prst="rect">
            <a:avLst/>
          </a:prstGeom>
          <a:solidFill>
            <a:srgbClr val="CC9900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Shape 7"/>
          <p:cNvSpPr/>
          <p:nvPr/>
        </p:nvSpPr>
        <p:spPr>
          <a:xfrm>
            <a:off x="636587" y="0"/>
            <a:ext cx="8505825" cy="103505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8"/>
          <p:cNvSpPr/>
          <p:nvPr/>
        </p:nvSpPr>
        <p:spPr>
          <a:xfrm>
            <a:off x="0" y="0"/>
            <a:ext cx="649287" cy="6856412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1050925" y="1574800"/>
            <a:ext cx="7658100" cy="43100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■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7159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lvl="2" indent="-9143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lvl="3" indent="-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lvl="4" indent="-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114550" marR="0" lvl="5" indent="-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00350" marR="0" lvl="6" indent="-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29050" marR="0" lvl="7" indent="-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200650" marR="0" lvl="8" indent="-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212725" y="204787"/>
            <a:ext cx="1127125" cy="1127125"/>
          </a:xfrm>
          <a:prstGeom prst="ellipse">
            <a:avLst/>
          </a:prstGeom>
          <a:solidFill>
            <a:srgbClr val="FFFADA"/>
          </a:solidFill>
          <a:ln w="12700" cap="flat" cmpd="sng">
            <a:solidFill>
              <a:srgbClr val="CC99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795337" y="203200"/>
            <a:ext cx="8169275" cy="1127125"/>
          </a:xfrm>
          <a:prstGeom prst="rect">
            <a:avLst/>
          </a:prstGeom>
          <a:solidFill>
            <a:srgbClr val="FFFADA"/>
          </a:solidFill>
          <a:ln w="12700" cap="flat" cmpd="sng">
            <a:solidFill>
              <a:srgbClr val="CC99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749300" y="214312"/>
            <a:ext cx="106362" cy="1111250"/>
          </a:xfrm>
          <a:prstGeom prst="rect">
            <a:avLst/>
          </a:prstGeom>
          <a:solidFill>
            <a:srgbClr val="FFFADA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8778875" y="214312"/>
            <a:ext cx="185737" cy="1096962"/>
          </a:xfrm>
          <a:prstGeom prst="rect">
            <a:avLst/>
          </a:prstGeom>
          <a:solidFill>
            <a:srgbClr val="FDE869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" name="Shape 14"/>
          <p:cNvSpPr txBox="1"/>
          <p:nvPr/>
        </p:nvSpPr>
        <p:spPr>
          <a:xfrm>
            <a:off x="8642350" y="228600"/>
            <a:ext cx="457200" cy="2746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76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r>
              <a:rPr lang="en-US" sz="1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4019550" y="1047750"/>
            <a:ext cx="5122800" cy="38100"/>
          </a:xfrm>
          <a:prstGeom prst="rect">
            <a:avLst/>
          </a:prstGeom>
          <a:solidFill>
            <a:srgbClr val="CC9900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636587" y="0"/>
            <a:ext cx="8505900" cy="10350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0" y="0"/>
            <a:ext cx="649200" cy="68565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1050925" y="1574800"/>
            <a:ext cx="7658100" cy="4310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■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7159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lvl="2" indent="-9143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lvl="3" indent="-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lvl="4" indent="-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114550" marR="0" lvl="5" indent="-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00350" marR="0" lvl="6" indent="-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29050" marR="0" lvl="7" indent="-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200650" marR="0" lvl="8" indent="-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212725" y="204787"/>
            <a:ext cx="1127100" cy="1127100"/>
          </a:xfrm>
          <a:prstGeom prst="ellipse">
            <a:avLst/>
          </a:prstGeom>
          <a:solidFill>
            <a:srgbClr val="FFFADA"/>
          </a:solidFill>
          <a:ln w="12700" cap="flat" cmpd="sng">
            <a:solidFill>
              <a:srgbClr val="CC99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795337" y="203200"/>
            <a:ext cx="8169300" cy="1127100"/>
          </a:xfrm>
          <a:prstGeom prst="rect">
            <a:avLst/>
          </a:prstGeom>
          <a:solidFill>
            <a:srgbClr val="FFFADA"/>
          </a:solidFill>
          <a:ln w="12700" cap="flat" cmpd="sng">
            <a:solidFill>
              <a:srgbClr val="CC99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749300" y="214312"/>
            <a:ext cx="106500" cy="1111200"/>
          </a:xfrm>
          <a:prstGeom prst="rect">
            <a:avLst/>
          </a:prstGeom>
          <a:solidFill>
            <a:srgbClr val="FFFADA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8778875" y="214312"/>
            <a:ext cx="185700" cy="1097100"/>
          </a:xfrm>
          <a:prstGeom prst="rect">
            <a:avLst/>
          </a:prstGeom>
          <a:solidFill>
            <a:srgbClr val="FDE869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" name="Shape 40"/>
          <p:cNvSpPr/>
          <p:nvPr/>
        </p:nvSpPr>
        <p:spPr>
          <a:xfrm>
            <a:off x="4479925" y="3040062"/>
            <a:ext cx="184200" cy="549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" name="Shape 41"/>
          <p:cNvSpPr txBox="1"/>
          <p:nvPr/>
        </p:nvSpPr>
        <p:spPr>
          <a:xfrm>
            <a:off x="8642350" y="228600"/>
            <a:ext cx="457200" cy="274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76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r>
              <a:rPr lang="en-US" sz="1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nderprofessor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/>
        </p:nvSpPr>
        <p:spPr>
          <a:xfrm>
            <a:off x="1130300" y="1712912"/>
            <a:ext cx="7462800" cy="31830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t" anchorCtr="0">
            <a:no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en-US" sz="3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Southwestern Community College</a:t>
            </a:r>
          </a:p>
          <a:p>
            <a:pPr marL="0" marR="0" lvl="0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en-US" sz="3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School of Business and Technology</a:t>
            </a:r>
          </a:p>
          <a:p>
            <a:pPr marL="0" marR="0" lvl="0" indent="-63500" algn="l" rtl="0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</a:pPr>
            <a:endParaRPr sz="10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-203200" algn="l" rtl="0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Frank Paiano – “Paco”</a:t>
            </a:r>
          </a:p>
          <a:p>
            <a:pPr marL="0" marR="0" lvl="0" indent="-177800" algn="l" rtl="0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www.wonderprofessor.com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0" marR="0" lvl="0" indent="-152400" algn="l" rtl="0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BUS-121, Financial Planning &amp; Money Management</a:t>
            </a:r>
          </a:p>
          <a:p>
            <a:pPr marL="0" marR="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BUS-123, Introduction to Investments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</a:p>
        </p:txBody>
      </p:sp>
      <p:sp>
        <p:nvSpPr>
          <p:cNvPr id="61" name="Shape 61"/>
          <p:cNvSpPr/>
          <p:nvPr/>
        </p:nvSpPr>
        <p:spPr>
          <a:xfrm>
            <a:off x="1012825" y="1339850"/>
            <a:ext cx="38100" cy="525600"/>
          </a:xfrm>
          <a:prstGeom prst="rect">
            <a:avLst/>
          </a:prstGeom>
          <a:solidFill>
            <a:schemeClr val="hlink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62" name="Shape 62"/>
          <p:cNvCxnSpPr/>
          <p:nvPr/>
        </p:nvCxnSpPr>
        <p:spPr>
          <a:xfrm>
            <a:off x="25400" y="5686425"/>
            <a:ext cx="7827900" cy="0"/>
          </a:xfrm>
          <a:prstGeom prst="straightConnector1">
            <a:avLst/>
          </a:prstGeom>
          <a:noFill/>
          <a:ln w="50800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63" name="Shape 63"/>
          <p:cNvSpPr txBox="1"/>
          <p:nvPr/>
        </p:nvSpPr>
        <p:spPr>
          <a:xfrm>
            <a:off x="1219200" y="5943600"/>
            <a:ext cx="7462800" cy="5160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t" anchorCtr="0">
            <a:noAutofit/>
          </a:bodyPr>
          <a:lstStyle/>
          <a:p>
            <a:pPr marL="0" marR="0" lvl="0" indent="-177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Welcome, Everyone!  Thank you for your interest.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2987450" y="903538"/>
            <a:ext cx="5741100" cy="5801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28600" algn="ctr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en-US" sz="24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“Where Did </a:t>
            </a:r>
            <a:r>
              <a:rPr lang="en-US" sz="24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the Money Go?</a:t>
            </a:r>
            <a:r>
              <a:rPr lang="en-US" sz="24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257325" y="336043"/>
            <a:ext cx="8582100" cy="8382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ctr" anchorCtr="0">
            <a:noAutofit/>
          </a:bodyPr>
          <a:lstStyle/>
          <a:p>
            <a:pPr marL="0" marR="0" lvl="0" indent="-292100" algn="ctr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4600"/>
              <a:buFont typeface="Times"/>
              <a:buNone/>
            </a:pPr>
            <a:r>
              <a:rPr lang="en-US" sz="5200" dirty="0"/>
              <a:t>Financial Statements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685800" y="179387"/>
            <a:ext cx="7924800" cy="1185862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ctr" anchorCtr="0">
            <a:noAutofit/>
          </a:bodyPr>
          <a:lstStyle/>
          <a:p>
            <a:pPr marL="0" marR="0" lvl="0" indent="-29210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4600"/>
              <a:buFont typeface="Times"/>
              <a:buNone/>
            </a:pPr>
            <a:r>
              <a:rPr lang="en-US"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rPr>
              <a:t>Money Management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8305800" cy="22098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t" anchorCtr="0">
            <a:noAutofit/>
          </a:bodyPr>
          <a:lstStyle/>
          <a:p>
            <a:pPr marL="342900" marR="0" lvl="0" indent="-495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lang="en-US" sz="3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Money Management</a:t>
            </a:r>
            <a:r>
              <a:rPr lang="en-US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Day-to-day financial activities necessary to manage current personal economic resources while working toward long-term financial security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2133600" y="5257800"/>
            <a:ext cx="6400800" cy="9461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77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“How Come We Always Have Too Much</a:t>
            </a:r>
          </a:p>
          <a:p>
            <a:pPr marL="0" marR="0" lvl="0" indent="-177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lang="en-US" sz="2800" b="1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</a:t>
            </a:r>
            <a:r>
              <a:rPr lang="en-US" sz="28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at the End of the </a:t>
            </a:r>
            <a:r>
              <a:rPr lang="en-US" sz="2800" b="1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Money</a:t>
            </a:r>
            <a:r>
              <a:rPr lang="en-US" sz="28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!”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/>
        </p:nvSpPr>
        <p:spPr>
          <a:xfrm>
            <a:off x="414337" y="204787"/>
            <a:ext cx="8405812" cy="11430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ctr" anchorCtr="0">
            <a:noAutofit/>
          </a:bodyPr>
          <a:lstStyle/>
          <a:p>
            <a:pPr marL="0" marR="0" lvl="0" indent="-2667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Times"/>
              <a:buNone/>
            </a:pPr>
            <a:r>
              <a:rPr lang="en-US" sz="4200" b="0" i="0" u="none">
                <a:solidFill>
                  <a:schemeClr val="accent2"/>
                </a:solidFill>
                <a:latin typeface="Times"/>
                <a:ea typeface="Times"/>
                <a:cs typeface="Times"/>
                <a:sym typeface="Times"/>
              </a:rPr>
              <a:t>Major Money Management Activities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838200" y="1600200"/>
            <a:ext cx="8001000" cy="4005262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Noto Sans Symbols"/>
              <a:buChar char="■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Store and maintain personal financial records and documents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Noto Sans Symbols"/>
              <a:buChar char="■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 personal financial statements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Cash Flow Statement (income vs. expenses)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 Worth Statement (assets vs. liabilities)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Noto Sans Symbols"/>
              <a:buChar char="■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 and implement a plan for spending and saving  </a:t>
            </a: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6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Arrgh! Budgeting!</a:t>
            </a: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1066800" y="179387"/>
            <a:ext cx="7348537" cy="11430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ctr" anchorCtr="0">
            <a:noAutofit/>
          </a:bodyPr>
          <a:lstStyle/>
          <a:p>
            <a:pPr marL="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4600"/>
              <a:buFont typeface="Times"/>
              <a:buNone/>
            </a:pPr>
            <a:r>
              <a:rPr lang="en-US"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rPr>
              <a:t>Successful</a:t>
            </a:r>
            <a:r>
              <a:rPr lang="en-US" sz="42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rPr>
              <a:t>Budgets Are...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1304925" y="1728787"/>
            <a:ext cx="6400800" cy="32004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Noto Sans Symbols"/>
              <a:buChar char="■"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Well planned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Noto Sans Symbols"/>
              <a:buChar char="■"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Realistic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Noto Sans Symbols"/>
              <a:buChar char="■"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Flexible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Noto Sans Symbols"/>
              <a:buChar char="■"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Clearly communicated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1304925" y="4624387"/>
            <a:ext cx="6400800" cy="9906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Noto Sans Symbols"/>
              <a:buChar char="■"/>
            </a:pPr>
            <a:r>
              <a:rPr lang="en-US" sz="4000" b="0" i="1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Next To Impossible!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2743200" y="5867400"/>
            <a:ext cx="58674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524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Discussion: Does 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Budgeting</a:t>
            </a:r>
            <a:r>
              <a:rPr lang="en-US" sz="24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ever work?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260350" y="179387"/>
            <a:ext cx="8610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ctr" anchorCtr="0">
            <a:noAutofit/>
          </a:bodyPr>
          <a:lstStyle/>
          <a:p>
            <a:pPr marL="0" marR="0" lvl="0" indent="-292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4600"/>
              <a:buFont typeface="Times"/>
              <a:buNone/>
            </a:pPr>
            <a:r>
              <a:rPr lang="en-US" sz="4600" b="0" i="1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rPr>
              <a:t>Saving</a:t>
            </a:r>
            <a:r>
              <a:rPr lang="en-US" sz="46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rPr>
              <a:t> is easier than </a:t>
            </a:r>
            <a:r>
              <a:rPr lang="en-US" sz="4600" b="0" i="1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rPr>
              <a:t>Budgeting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838200" y="1600200"/>
            <a:ext cx="7924800" cy="33528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60"/>
              <a:buFont typeface="Noto Sans Symbols"/>
              <a:buChar char="■"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“Spend </a:t>
            </a:r>
            <a:r>
              <a:rPr lang="en-US" sz="44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Less</a:t>
            </a: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Than You Earn”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accent1"/>
              </a:buClr>
              <a:buSzPts val="3960"/>
              <a:buFont typeface="Noto Sans Symbols"/>
              <a:buChar char="■"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“Live</a:t>
            </a:r>
            <a:r>
              <a:rPr lang="en-US" sz="4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Beneath</a:t>
            </a:r>
            <a:r>
              <a:rPr lang="en-US" sz="4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Means”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accent1"/>
              </a:buClr>
              <a:buSzPts val="3960"/>
              <a:buFont typeface="Noto Sans Symbols"/>
              <a:buChar char="■"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“Pay Yourself </a:t>
            </a:r>
            <a:r>
              <a:rPr lang="en-US" sz="44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</a:t>
            </a: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accent1"/>
              </a:buClr>
              <a:buSzPts val="3960"/>
              <a:buFont typeface="Noto Sans Symbols"/>
              <a:buChar char="■"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“Make </a:t>
            </a:r>
            <a:r>
              <a:rPr lang="en-US" sz="44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Love</a:t>
            </a: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Not Loans!”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1652587" y="5767387"/>
            <a:ext cx="6858000" cy="8223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524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Discussion: </a:t>
            </a:r>
            <a:r>
              <a:rPr lang="en-US" sz="24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</a:t>
            </a:r>
            <a:r>
              <a:rPr lang="en-US" sz="24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“Pay Yourself First” reasonable?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81000" y="383908"/>
            <a:ext cx="8266200" cy="8541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ctr" anchorCtr="0">
            <a:noAutofit/>
          </a:bodyPr>
          <a:lstStyle/>
          <a:p>
            <a:pPr marL="0" marR="0" lvl="0" indent="-29210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4600"/>
              <a:buFont typeface="Times"/>
              <a:buNone/>
            </a:pPr>
            <a:r>
              <a:rPr lang="en-US" sz="4600" b="0" i="0" u="none" strike="noStrike" cap="none" dirty="0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rPr>
              <a:t>Personal Financial Statements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850900" y="1544637"/>
            <a:ext cx="8107362" cy="4672012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8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 Worth Statement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2520"/>
              <a:buFont typeface="Noto Sans Symbols"/>
              <a:buChar char="○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“A snapshot of your financial situation”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2520"/>
              <a:buFont typeface="Noto Sans Symbols"/>
              <a:buChar char="○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Assets </a:t>
            </a:r>
            <a:r>
              <a:rPr lang="en-US" sz="2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versus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Liabilities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2520"/>
              <a:buFont typeface="Noto Sans Symbols"/>
              <a:buChar char="○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a.k.a. Balance Sheet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88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Cash Flow Statement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2520"/>
              <a:buFont typeface="Noto Sans Symbols"/>
              <a:buChar char="○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“The movie of your financial life”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2520"/>
              <a:buFont typeface="Noto Sans Symbols"/>
              <a:buChar char="○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Income </a:t>
            </a:r>
            <a:r>
              <a:rPr lang="en-US" sz="2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versus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Expenses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2520"/>
              <a:buFont typeface="Noto Sans Symbols"/>
              <a:buChar char="○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a.k.a. Income Statement, Budget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1839912" y="6013450"/>
            <a:ext cx="69342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524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Let’s look at each one in detail…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87362" y="188912"/>
            <a:ext cx="86565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ctr" anchorCtr="0">
            <a:noAutofit/>
          </a:bodyPr>
          <a:lstStyle/>
          <a:p>
            <a:pPr marL="0" marR="0" lvl="0" indent="-2413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800"/>
              <a:buFont typeface="Times"/>
              <a:buNone/>
            </a:pPr>
            <a:r>
              <a:rPr lang="en-US" sz="38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rPr>
              <a:t>Components of a Net Worth Statement</a:t>
            </a:r>
            <a:br>
              <a:rPr lang="en-US" sz="38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rPr>
            </a:br>
            <a:r>
              <a:rPr lang="en-US" sz="32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rPr>
              <a:t>(a.k.a. Balance Sheet)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797150" y="1429000"/>
            <a:ext cx="8291400" cy="48309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Noto Sans Symbols"/>
              <a:buChar char="●"/>
            </a:pPr>
            <a:r>
              <a:rPr lang="en-US" sz="3000" b="0" i="0" u="none" strike="noStrike" cap="none">
                <a:solidFill>
                  <a:srgbClr val="081D58"/>
                </a:solidFill>
                <a:latin typeface="Arial"/>
                <a:ea typeface="Arial"/>
                <a:cs typeface="Arial"/>
                <a:sym typeface="Arial"/>
              </a:rPr>
              <a:t>Assets</a:t>
            </a:r>
            <a:r>
              <a:rPr lang="en-US" sz="2600" b="0" i="0" u="none" strike="noStrike" cap="none">
                <a:solidFill>
                  <a:srgbClr val="081D58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2600" b="0" i="1" u="none" strike="noStrike" cap="none">
                <a:solidFill>
                  <a:srgbClr val="081D58"/>
                </a:solidFill>
                <a:latin typeface="Arial"/>
                <a:ea typeface="Arial"/>
                <a:cs typeface="Arial"/>
                <a:sym typeface="Arial"/>
              </a:rPr>
              <a:t>What You Own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○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Liquid assets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○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Real estate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○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Personal possessions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○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Investment assets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Noto Sans Symbols"/>
              <a:buChar char="●"/>
            </a:pPr>
            <a:r>
              <a:rPr lang="en-US" sz="3000" b="0" i="0" u="none" strike="noStrike" cap="none">
                <a:solidFill>
                  <a:srgbClr val="081D58"/>
                </a:solidFill>
                <a:latin typeface="Arial"/>
                <a:ea typeface="Arial"/>
                <a:cs typeface="Arial"/>
                <a:sym typeface="Arial"/>
              </a:rPr>
              <a:t>Liabilities</a:t>
            </a:r>
            <a:r>
              <a:rPr lang="en-US" sz="2600" b="0" i="0" u="none" strike="noStrike" cap="none">
                <a:solidFill>
                  <a:srgbClr val="081D58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2600" b="0" i="1" u="none" strike="noStrike" cap="none">
                <a:solidFill>
                  <a:srgbClr val="081D58"/>
                </a:solidFill>
                <a:latin typeface="Arial"/>
                <a:ea typeface="Arial"/>
                <a:cs typeface="Arial"/>
                <a:sym typeface="Arial"/>
              </a:rPr>
              <a:t>What You Owe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○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Short-term liabilities </a:t>
            </a:r>
            <a:r>
              <a:rPr lang="en-US" sz="2200"/>
              <a:t>–</a:t>
            </a: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/>
              <a:t>Examples: credit cards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○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Long-term liabilities </a:t>
            </a: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US" sz="2200"/>
              <a:t>Examples: car &amp; home loans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Noto Sans Symbols"/>
              <a:buChar char="●"/>
            </a:pPr>
            <a:r>
              <a:rPr lang="en-US" sz="3000" b="0" i="0" u="none" strike="noStrike" cap="none">
                <a:solidFill>
                  <a:srgbClr val="081D58"/>
                </a:solidFill>
                <a:latin typeface="Arial"/>
                <a:ea typeface="Arial"/>
                <a:cs typeface="Arial"/>
                <a:sym typeface="Arial"/>
              </a:rPr>
              <a:t>Net Worth</a:t>
            </a:r>
            <a:r>
              <a:rPr lang="en-US" sz="2600" b="0" i="0" u="none" strike="noStrike" cap="none">
                <a:solidFill>
                  <a:srgbClr val="081D58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2600" b="0" i="1" u="none" strike="noStrike" cap="none">
                <a:solidFill>
                  <a:srgbClr val="081D58"/>
                </a:solidFill>
                <a:latin typeface="Arial"/>
                <a:ea typeface="Arial"/>
                <a:cs typeface="Arial"/>
                <a:sym typeface="Arial"/>
              </a:rPr>
              <a:t>What You Have Left Over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○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Assets minus liabilities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12" y="192112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ctr" anchorCtr="0">
            <a:noAutofit/>
          </a:bodyPr>
          <a:lstStyle/>
          <a:p>
            <a:pPr marL="0" marR="0" lvl="0" indent="-2413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800"/>
              <a:buFont typeface="Times"/>
              <a:buNone/>
            </a:pPr>
            <a:r>
              <a:rPr lang="en-US" sz="38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rPr>
              <a:t>Components of a Cash Flow Statement</a:t>
            </a:r>
            <a:br>
              <a:rPr lang="en-US" sz="38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rPr>
            </a:br>
            <a:r>
              <a:rPr lang="en-US" sz="32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rPr>
              <a:t>(a.k.a. Income Statement, Budget)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8291100" cy="52578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Noto Sans Symbols"/>
              <a:buChar char="●"/>
            </a:pPr>
            <a:r>
              <a:rPr lang="en-US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Shows inflow and outflow during a given time period – </a:t>
            </a:r>
            <a:r>
              <a:rPr lang="en-US" sz="2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Income versus Expenses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○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Record cash inflows</a:t>
            </a:r>
          </a:p>
          <a:p>
            <a:pPr marL="1085850" marR="0" lvl="2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Income from employment</a:t>
            </a:r>
          </a:p>
          <a:p>
            <a:pPr marL="1085850" marR="0" lvl="2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 sources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○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Record cash outflows</a:t>
            </a:r>
          </a:p>
          <a:p>
            <a:pPr marL="1085850" marR="0" lvl="2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Fixed and variable expenses</a:t>
            </a:r>
          </a:p>
          <a:p>
            <a:pPr marL="1085850" marR="0" lvl="2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 cash flow can be a surplus or a deficit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Used as a basis for creating a spending, saving, and investment plan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7261200" cy="11859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ctr" anchorCtr="0">
            <a:noAutofit/>
          </a:bodyPr>
          <a:lstStyle/>
          <a:p>
            <a:pPr marL="0" marR="0" lvl="0" indent="-292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4600"/>
              <a:buFont typeface="Times"/>
              <a:buNone/>
            </a:pPr>
            <a:r>
              <a:rPr lang="en-US" sz="5000" b="0" i="0" u="none" strike="noStrike" cap="none">
                <a:solidFill>
                  <a:srgbClr val="000066"/>
                </a:solidFill>
                <a:latin typeface="Times"/>
                <a:ea typeface="Times"/>
                <a:cs typeface="Times"/>
                <a:sym typeface="Times"/>
              </a:rPr>
              <a:t>Cash Flow / Net Worth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1143000" y="2514600"/>
            <a:ext cx="67818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t" anchorCtr="0">
            <a:noAutofit/>
          </a:bodyPr>
          <a:lstStyle/>
          <a:p>
            <a:pPr marL="342900" marR="0" lvl="0" indent="-5359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40"/>
              <a:buFont typeface="Noto Sans Symbols"/>
              <a:buNone/>
            </a:pPr>
            <a:r>
              <a:rPr lang="en-US"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Let’s start on those financial documents…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">
  <a:themeElements>
    <a:clrScheme name="design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1100B"/>
      </a:accent1>
      <a:accent2>
        <a:srgbClr val="000080"/>
      </a:accent2>
      <a:accent3>
        <a:srgbClr val="FFFFFF"/>
      </a:accent3>
      <a:accent4>
        <a:srgbClr val="C1100B"/>
      </a:accent4>
      <a:accent5>
        <a:srgbClr val="000080"/>
      </a:accent5>
      <a:accent6>
        <a:srgbClr val="FFFFFF"/>
      </a:accent6>
      <a:hlink>
        <a:srgbClr val="CC9900"/>
      </a:hlink>
      <a:folHlink>
        <a:srgbClr val="FFFF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sign">
  <a:themeElements>
    <a:clrScheme name="design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1100B"/>
      </a:accent1>
      <a:accent2>
        <a:srgbClr val="000080"/>
      </a:accent2>
      <a:accent3>
        <a:srgbClr val="FFFFFF"/>
      </a:accent3>
      <a:accent4>
        <a:srgbClr val="C1100B"/>
      </a:accent4>
      <a:accent5>
        <a:srgbClr val="000080"/>
      </a:accent5>
      <a:accent6>
        <a:srgbClr val="FFFFFF"/>
      </a:accent6>
      <a:hlink>
        <a:srgbClr val="CC9900"/>
      </a:hlink>
      <a:folHlink>
        <a:srgbClr val="FFFF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364</Words>
  <Application>Microsoft Office PowerPoint</Application>
  <PresentationFormat>On-screen Show (4:3)</PresentationFormat>
  <Paragraphs>66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Noto Sans Symbols</vt:lpstr>
      <vt:lpstr>Times</vt:lpstr>
      <vt:lpstr>Times New Roman</vt:lpstr>
      <vt:lpstr>design</vt:lpstr>
      <vt:lpstr>design</vt:lpstr>
      <vt:lpstr>Financial Statements</vt:lpstr>
      <vt:lpstr>Money Management</vt:lpstr>
      <vt:lpstr>PowerPoint Presentation</vt:lpstr>
      <vt:lpstr>Successful Budgets Are...</vt:lpstr>
      <vt:lpstr>Saving is easier than Budgeting</vt:lpstr>
      <vt:lpstr>Personal Financial Statements</vt:lpstr>
      <vt:lpstr>Components of a Net Worth Statement (a.k.a. Balance Sheet)</vt:lpstr>
      <vt:lpstr>Components of a Cash Flow Statement (a.k.a. Income Statement, Budget)</vt:lpstr>
      <vt:lpstr>Cash Flow / Net Worth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Statements</dc:title>
  <cp:lastModifiedBy>Business and Technical</cp:lastModifiedBy>
  <cp:revision>1</cp:revision>
  <dcterms:modified xsi:type="dcterms:W3CDTF">2017-12-25T17:52:19Z</dcterms:modified>
</cp:coreProperties>
</file>